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7" autoAdjust="0"/>
    <p:restoredTop sz="94444" autoAdjust="0"/>
  </p:normalViewPr>
  <p:slideViewPr>
    <p:cSldViewPr>
      <p:cViewPr>
        <p:scale>
          <a:sx n="94" d="100"/>
          <a:sy n="94" d="100"/>
        </p:scale>
        <p:origin x="-762" y="4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4F81E-A600-4282-AA34-28B6269675D7}" type="datetimeFigureOut">
              <a:rPr lang="en-US" smtClean="0"/>
              <a:pPr/>
              <a:t>12/20/2011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07D6C7-9B09-4489-BE36-907B750D5663}" type="slidenum">
              <a:rPr lang="en-US" smtClean="0"/>
              <a:pPr/>
              <a:t>‹#›</a:t>
            </a:fld>
            <a:endParaRPr lang="en-US" dirty="0"/>
          </a:p>
        </p:txBody>
      </p:sp>
    </p:spTree>
    <p:extLst>
      <p:ext uri="{BB962C8B-B14F-4D97-AF65-F5344CB8AC3E}">
        <p14:creationId xmlns="" xmlns:p14="http://schemas.microsoft.com/office/powerpoint/2010/main" val="145839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daveknapik/3499363586/in/photostrea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flickr.com/photos/26473957@N03/5139417229/"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flickr.com/photos/29074066@N02/425593470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lickr.com/photos/15884594@N00/144289059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flickr.com/photos/74947588@N00/29984999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flickr.com/photos/50715604@N07/4882443448/"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lickr.com/photos/24111969@N05/4022720368/"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lickr.com/photos/36290191@N02/545153041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flickr.com/photos/30674396@N00/5064571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lickr.com/photos/74225880@N00/207577946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flickr.com/photos/23759652@N03/2264475682/"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flickr.com/photos/56649518@N00/243408810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44373968@N00/127642415/"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flickr.com/photos/46394434@N02/550716628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lickr.com/photos/10834705@N04/513558008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flickr.com/photos/23585334@N03/2595262522/"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flickr.com/photos/43468415@N00/4484438615/"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flickr.com/photos/13657368@N00/1752089487/"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flickr.com/photos/77476789@N00/2059598643/"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flickr.com/photos/96526303@N00/3846819118/"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flickr.com/photos/atomicjeep/2327546948/in/photostrea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flickr.com/photos/55573153@N00/305985231/"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flickr.com/photos/14838182@N00/483238384/"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flickr.com/photos/44124425616@N01/262522417/"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flickr.com/photos/86452432@N00/368968137/"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flickr.com/photos/54829270@N00/4586392049/"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flickr.com/photos/67337860@N00/339760890/"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flickr.com/photos/86452432@N00/243537474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flickr.com/photos/42352950@N07/474692720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lickr.com/photos/9702181@N08/346237986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flickr.com/photos/53690113@N05/6034943701/in/photostrea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Knapik</a:t>
            </a:r>
            <a:r>
              <a:rPr lang="en-US" dirty="0" smtClean="0"/>
              <a:t>, David "Rivets" 2 May 2009</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http://www.flickr.com/photos/daveknapik/3499363586/in/photostream/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how you would feel if you were treated differently</a:t>
            </a:r>
            <a:r>
              <a:rPr lang="en-US" baseline="0" dirty="0" smtClean="0"/>
              <a:t> for things you can’t control. How would you like to be treated differently for a disease that you have. No one wants to be treated differently. </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10</a:t>
            </a:fld>
            <a:endParaRPr lang="en-US" dirty="0"/>
          </a:p>
        </p:txBody>
      </p:sp>
    </p:spTree>
    <p:extLst>
      <p:ext uri="{BB962C8B-B14F-4D97-AF65-F5344CB8AC3E}">
        <p14:creationId xmlns="" xmlns:p14="http://schemas.microsoft.com/office/powerpoint/2010/main" val="183880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Every sunset is different,</a:t>
            </a:r>
          </a:p>
          <a:p>
            <a:r>
              <a:rPr lang="en-US" sz="1200" b="0" i="0" kern="1200" dirty="0" err="1" smtClean="0">
                <a:solidFill>
                  <a:schemeClr val="tx1"/>
                </a:solidFill>
                <a:effectLst/>
                <a:latin typeface="+mn-lt"/>
                <a:ea typeface="+mn-ea"/>
                <a:cs typeface="+mn-cs"/>
              </a:rPr>
              <a:t>Harmsma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Jurjen</a:t>
            </a:r>
            <a:r>
              <a:rPr lang="en-US" sz="1200" b="0" i="0" kern="1200" dirty="0" smtClean="0">
                <a:solidFill>
                  <a:schemeClr val="tx1"/>
                </a:solidFill>
                <a:effectLst/>
                <a:latin typeface="+mn-lt"/>
                <a:ea typeface="+mn-ea"/>
                <a:cs typeface="+mn-cs"/>
              </a:rPr>
              <a:t> "Morning Fireworks" 14 August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http://www.flickr.com/photos/26473957@N03/5139417229/</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11</a:t>
            </a:fld>
            <a:endParaRPr lang="en-US" dirty="0"/>
          </a:p>
        </p:txBody>
      </p:sp>
    </p:spTree>
    <p:extLst>
      <p:ext uri="{BB962C8B-B14F-4D97-AF65-F5344CB8AC3E}">
        <p14:creationId xmlns="" xmlns:p14="http://schemas.microsoft.com/office/powerpoint/2010/main" val="64844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like</a:t>
            </a:r>
            <a:r>
              <a:rPr lang="en-US" baseline="0" dirty="0" smtClean="0"/>
              <a:t> a sunset, Every snowflake is different.</a:t>
            </a:r>
          </a:p>
          <a:p>
            <a:r>
              <a:rPr lang="en-US" sz="1200" b="0" i="0" kern="1200" dirty="0" err="1" smtClean="0">
                <a:solidFill>
                  <a:schemeClr val="tx1"/>
                </a:solidFill>
                <a:effectLst/>
                <a:latin typeface="+mn-lt"/>
                <a:ea typeface="+mn-ea"/>
                <a:cs typeface="+mn-cs"/>
              </a:rPr>
              <a:t>PrairieHill</a:t>
            </a:r>
            <a:r>
              <a:rPr lang="en-US" sz="1200" b="0" i="0" kern="1200" dirty="0" smtClean="0">
                <a:solidFill>
                  <a:schemeClr val="tx1"/>
                </a:solidFill>
                <a:effectLst/>
                <a:latin typeface="+mn-lt"/>
                <a:ea typeface="+mn-ea"/>
                <a:cs typeface="+mn-cs"/>
              </a:rPr>
              <a:t> "Snowflake" 6 January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http://www.flickr.com/photos/29074066@N02/4255934706/</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12</a:t>
            </a:fld>
            <a:endParaRPr lang="en-US" dirty="0"/>
          </a:p>
        </p:txBody>
      </p:sp>
    </p:spTree>
    <p:extLst>
      <p:ext uri="{BB962C8B-B14F-4D97-AF65-F5344CB8AC3E}">
        <p14:creationId xmlns="" xmlns:p14="http://schemas.microsoft.com/office/powerpoint/2010/main" val="1777255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 is different.</a:t>
            </a:r>
          </a:p>
          <a:p>
            <a:r>
              <a:rPr lang="en-US" sz="1200" b="0" i="0" kern="1200" dirty="0" err="1" smtClean="0">
                <a:solidFill>
                  <a:schemeClr val="tx1"/>
                </a:solidFill>
                <a:effectLst/>
                <a:latin typeface="+mn-lt"/>
                <a:ea typeface="+mn-ea"/>
                <a:cs typeface="+mn-cs"/>
              </a:rPr>
              <a:t>Schwarzer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Micheal</a:t>
            </a:r>
            <a:r>
              <a:rPr lang="en-US" sz="1200" b="0" i="0" kern="1200" dirty="0" smtClean="0">
                <a:solidFill>
                  <a:schemeClr val="tx1"/>
                </a:solidFill>
                <a:effectLst/>
                <a:latin typeface="+mn-lt"/>
                <a:ea typeface="+mn-ea"/>
                <a:cs typeface="+mn-cs"/>
              </a:rPr>
              <a:t> S. "The Audience" 23 September 2007</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http://www.flickr.com/photos/15884594@N00/1442890597/</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13</a:t>
            </a:fld>
            <a:endParaRPr lang="en-US" dirty="0"/>
          </a:p>
        </p:txBody>
      </p:sp>
    </p:spTree>
    <p:extLst>
      <p:ext uri="{BB962C8B-B14F-4D97-AF65-F5344CB8AC3E}">
        <p14:creationId xmlns="" xmlns:p14="http://schemas.microsoft.com/office/powerpoint/2010/main" val="2809972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each of these things are all so different, why are they treated so similarly? Snowflakes, and sunsets may not have feelings, but they are all different. People are as different as a snowflake or a sunset you can’t treat them the same, and Each case of Schizophrenia is as different as each person is. None can be treated the same.</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14</a:t>
            </a:fld>
            <a:endParaRPr lang="en-US" dirty="0"/>
          </a:p>
        </p:txBody>
      </p:sp>
    </p:spTree>
    <p:extLst>
      <p:ext uri="{BB962C8B-B14F-4D97-AF65-F5344CB8AC3E}">
        <p14:creationId xmlns="" xmlns:p14="http://schemas.microsoft.com/office/powerpoint/2010/main" val="411896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Schizophrenia</a:t>
            </a:r>
            <a:r>
              <a:rPr lang="en-US" sz="1200" b="0" i="0" kern="1200" baseline="0" dirty="0" smtClean="0">
                <a:solidFill>
                  <a:schemeClr val="tx1"/>
                </a:solidFill>
                <a:effectLst/>
                <a:latin typeface="+mn-lt"/>
                <a:ea typeface="+mn-ea"/>
                <a:cs typeface="+mn-cs"/>
              </a:rPr>
              <a:t> is a mental disease that causes hallucinations, delusions, and strange behaviors.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Octavio "The Trip" 17 November 2006</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http://www.flickr.com/photos/74947588@N00/299849999/</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15</a:t>
            </a:fld>
            <a:endParaRPr lang="en-US" dirty="0"/>
          </a:p>
        </p:txBody>
      </p:sp>
    </p:spTree>
    <p:extLst>
      <p:ext uri="{BB962C8B-B14F-4D97-AF65-F5344CB8AC3E}">
        <p14:creationId xmlns="" xmlns:p14="http://schemas.microsoft.com/office/powerpoint/2010/main" val="918535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There are</a:t>
            </a:r>
            <a:r>
              <a:rPr lang="en-US" sz="1200" b="0" i="0" kern="1200" baseline="0" dirty="0" smtClean="0">
                <a:solidFill>
                  <a:schemeClr val="tx1"/>
                </a:solidFill>
                <a:effectLst/>
                <a:latin typeface="+mn-lt"/>
                <a:ea typeface="+mn-ea"/>
                <a:cs typeface="+mn-cs"/>
              </a:rPr>
              <a:t> different types of treatments for the symptoms of this disease. Mainly medications are what is used to treat the symptoms.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Ramsey, Keith "Pills" 11 August 2012</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http://www.flickr.com/photos/50715604@N07/4882443448/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16</a:t>
            </a:fld>
            <a:endParaRPr lang="en-US" dirty="0"/>
          </a:p>
        </p:txBody>
      </p:sp>
    </p:spTree>
    <p:extLst>
      <p:ext uri="{BB962C8B-B14F-4D97-AF65-F5344CB8AC3E}">
        <p14:creationId xmlns="" xmlns:p14="http://schemas.microsoft.com/office/powerpoint/2010/main" val="141039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Even though medications are a </a:t>
            </a:r>
            <a:r>
              <a:rPr lang="en-US" sz="1200" b="0" i="0" kern="1200" dirty="0" err="1" smtClean="0">
                <a:solidFill>
                  <a:schemeClr val="tx1"/>
                </a:solidFill>
                <a:effectLst/>
                <a:latin typeface="+mn-lt"/>
                <a:ea typeface="+mn-ea"/>
                <a:cs typeface="+mn-cs"/>
              </a:rPr>
              <a:t>prodominent</a:t>
            </a:r>
            <a:r>
              <a:rPr lang="en-US" sz="1200" b="0" i="0" kern="1200" baseline="0" dirty="0" smtClean="0">
                <a:solidFill>
                  <a:schemeClr val="tx1"/>
                </a:solidFill>
                <a:effectLst/>
                <a:latin typeface="+mn-lt"/>
                <a:ea typeface="+mn-ea"/>
                <a:cs typeface="+mn-cs"/>
              </a:rPr>
              <a:t> treatment for the disease, it has also been known that electro-shock therapy has an effect on the hallucinations and delusions of the patient.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Geirkristiansen.net "</a:t>
            </a:r>
            <a:r>
              <a:rPr lang="en-US" sz="1200" b="0" i="0" kern="1200" dirty="0" err="1" smtClean="0">
                <a:solidFill>
                  <a:schemeClr val="tx1"/>
                </a:solidFill>
                <a:effectLst/>
                <a:latin typeface="+mn-lt"/>
                <a:ea typeface="+mn-ea"/>
                <a:cs typeface="+mn-cs"/>
              </a:rPr>
              <a:t>Lier</a:t>
            </a:r>
            <a:r>
              <a:rPr lang="en-US" sz="1200" b="0" i="0" kern="1200" dirty="0" smtClean="0">
                <a:solidFill>
                  <a:schemeClr val="tx1"/>
                </a:solidFill>
                <a:effectLst/>
                <a:latin typeface="+mn-lt"/>
                <a:ea typeface="+mn-ea"/>
                <a:cs typeface="+mn-cs"/>
              </a:rPr>
              <a:t> Mental Hospital" 18 October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http://www.flickr.com/photos/24111969@N05/4022720368/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17</a:t>
            </a:fld>
            <a:endParaRPr lang="en-US" dirty="0"/>
          </a:p>
        </p:txBody>
      </p:sp>
    </p:spTree>
    <p:extLst>
      <p:ext uri="{BB962C8B-B14F-4D97-AF65-F5344CB8AC3E}">
        <p14:creationId xmlns="" xmlns:p14="http://schemas.microsoft.com/office/powerpoint/2010/main" val="43936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Although</a:t>
            </a:r>
            <a:r>
              <a:rPr lang="en-US" sz="1200" b="0" i="0" kern="1200" baseline="0" dirty="0" smtClean="0">
                <a:solidFill>
                  <a:schemeClr val="tx1"/>
                </a:solidFill>
                <a:effectLst/>
                <a:latin typeface="+mn-lt"/>
                <a:ea typeface="+mn-ea"/>
                <a:cs typeface="+mn-cs"/>
              </a:rPr>
              <a:t> it has been tried, Psychotherapy doesn’t work for patients because talking about something that haunts them doesn’t take away the feeling of being watched, followed or controlled.</a:t>
            </a:r>
            <a:endParaRPr lang="en-US"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MeganandHerDocMartins</a:t>
            </a:r>
            <a:r>
              <a:rPr lang="en-US" sz="1200" b="0" i="0" kern="1200" dirty="0" smtClean="0">
                <a:solidFill>
                  <a:schemeClr val="tx1"/>
                </a:solidFill>
                <a:effectLst/>
                <a:latin typeface="+mn-lt"/>
                <a:ea typeface="+mn-ea"/>
                <a:cs typeface="+mn-cs"/>
              </a:rPr>
              <a:t> "Dad" 9 February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http://www.flickr.com/photos/36290191@N02/5451530412/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18</a:t>
            </a:fld>
            <a:endParaRPr lang="en-US" dirty="0"/>
          </a:p>
        </p:txBody>
      </p:sp>
    </p:spTree>
    <p:extLst>
      <p:ext uri="{BB962C8B-B14F-4D97-AF65-F5344CB8AC3E}">
        <p14:creationId xmlns="" xmlns:p14="http://schemas.microsoft.com/office/powerpoint/2010/main" val="1030237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Children</a:t>
            </a:r>
            <a:r>
              <a:rPr lang="en-US" sz="1200" b="0" i="0" kern="1200" baseline="0" dirty="0" smtClean="0">
                <a:solidFill>
                  <a:schemeClr val="tx1"/>
                </a:solidFill>
                <a:effectLst/>
                <a:latin typeface="+mn-lt"/>
                <a:ea typeface="+mn-ea"/>
                <a:cs typeface="+mn-cs"/>
              </a:rPr>
              <a:t> aren’t normally seen with this disease, yet they are seen with the disease. They are sometimes effected more by the disease and have treatments that are medications that are in higher doses than that of the most severe adults.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Taylor, Taro "Is It Really That Funny?!" 2 November 2005</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http://www.flickr.com/photos/30674396@N00/50645710/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19</a:t>
            </a:fld>
            <a:endParaRPr lang="en-US" dirty="0"/>
          </a:p>
        </p:txBody>
      </p:sp>
    </p:spTree>
    <p:extLst>
      <p:ext uri="{BB962C8B-B14F-4D97-AF65-F5344CB8AC3E}">
        <p14:creationId xmlns="" xmlns:p14="http://schemas.microsoft.com/office/powerpoint/2010/main" val="241802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How would you feel if you were trapped in a world, that didn’t understand.</a:t>
            </a:r>
            <a:r>
              <a:rPr lang="it-IT" baseline="0" dirty="0" smtClean="0"/>
              <a:t> </a:t>
            </a:r>
            <a:endParaRPr lang="it-IT" dirty="0" smtClean="0"/>
          </a:p>
          <a:p>
            <a:r>
              <a:rPr lang="it-IT" dirty="0" smtClean="0"/>
              <a:t>Ricco, Claudio "la cella del prigioniero f 1.4." 30 November 2007</a:t>
            </a:r>
            <a:br>
              <a:rPr lang="it-IT" dirty="0" smtClean="0"/>
            </a:br>
            <a:r>
              <a:rPr lang="it-IT" dirty="0" smtClean="0"/>
              <a:t>Online Image. Flickr. 3 November 2011</a:t>
            </a:r>
            <a:br>
              <a:rPr lang="it-IT" dirty="0" smtClean="0"/>
            </a:br>
            <a:r>
              <a:rPr lang="it-IT" dirty="0" smtClean="0"/>
              <a:t>&lt;</a:t>
            </a:r>
            <a:r>
              <a:rPr lang="it-IT" dirty="0" smtClean="0">
                <a:hlinkClick r:id="rId3"/>
              </a:rPr>
              <a:t>http://www.flickr.com/photos/74225880@N00/2075779466/</a:t>
            </a:r>
            <a:r>
              <a:rPr lang="it-IT"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children are affected, the main target is adults from their late teens to mid twenties.</a:t>
            </a:r>
          </a:p>
          <a:p>
            <a:r>
              <a:rPr lang="en-US" sz="1200" b="0" i="0" kern="1200" dirty="0" err="1" smtClean="0">
                <a:solidFill>
                  <a:schemeClr val="tx1"/>
                </a:solidFill>
                <a:effectLst/>
                <a:latin typeface="+mn-lt"/>
                <a:ea typeface="+mn-ea"/>
                <a:cs typeface="+mn-cs"/>
              </a:rPr>
              <a:t>KillerxDollx</a:t>
            </a:r>
            <a:r>
              <a:rPr lang="en-US" sz="1200" b="0" i="0" kern="1200" dirty="0" smtClean="0">
                <a:solidFill>
                  <a:schemeClr val="tx1"/>
                </a:solidFill>
                <a:effectLst/>
                <a:latin typeface="+mn-lt"/>
                <a:ea typeface="+mn-ea"/>
                <a:cs typeface="+mn-cs"/>
              </a:rPr>
              <a:t> "skinheads" 13 February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http://www.flickr.com/photos/23759652@N03/2264475682/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20</a:t>
            </a:fld>
            <a:endParaRPr lang="en-US" dirty="0"/>
          </a:p>
        </p:txBody>
      </p:sp>
    </p:spTree>
    <p:extLst>
      <p:ext uri="{BB962C8B-B14F-4D97-AF65-F5344CB8AC3E}">
        <p14:creationId xmlns="" xmlns:p14="http://schemas.microsoft.com/office/powerpoint/2010/main" val="2387921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are normally affected for the rest of their lives. Many only look forward to a life time of medications.</a:t>
            </a:r>
          </a:p>
          <a:p>
            <a:r>
              <a:rPr lang="en-US" sz="1200" b="0" i="0" kern="1200" dirty="0" err="1" smtClean="0">
                <a:solidFill>
                  <a:schemeClr val="tx1"/>
                </a:solidFill>
                <a:effectLst/>
                <a:latin typeface="+mn-lt"/>
                <a:ea typeface="+mn-ea"/>
                <a:cs typeface="+mn-cs"/>
              </a:rPr>
              <a:t>Fursid</a:t>
            </a:r>
            <a:r>
              <a:rPr lang="en-US" sz="1200" b="0" i="0" kern="1200" dirty="0" smtClean="0">
                <a:solidFill>
                  <a:schemeClr val="tx1"/>
                </a:solidFill>
                <a:effectLst/>
                <a:latin typeface="+mn-lt"/>
                <a:ea typeface="+mn-ea"/>
                <a:cs typeface="+mn-cs"/>
              </a:rPr>
              <a:t> "encounter" 20 April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http://www.flickr.com/photos/56649518@N00/2434088107/</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21</a:t>
            </a:fld>
            <a:endParaRPr lang="en-US" dirty="0"/>
          </a:p>
        </p:txBody>
      </p:sp>
    </p:spTree>
    <p:extLst>
      <p:ext uri="{BB962C8B-B14F-4D97-AF65-F5344CB8AC3E}">
        <p14:creationId xmlns="" xmlns:p14="http://schemas.microsoft.com/office/powerpoint/2010/main" val="2025853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Others end up in a life of being alone, and homeless.</a:t>
            </a:r>
            <a:r>
              <a:rPr lang="en-US" baseline="0" dirty="0" smtClean="0"/>
              <a:t> Some don’t mind it, others don’t know what to do with themselves.</a:t>
            </a:r>
          </a:p>
          <a:p>
            <a:r>
              <a:rPr lang="en-US" sz="1200" b="0" i="0" kern="1200" dirty="0" err="1" smtClean="0">
                <a:solidFill>
                  <a:schemeClr val="tx1"/>
                </a:solidFill>
                <a:effectLst/>
                <a:latin typeface="+mn-lt"/>
                <a:ea typeface="+mn-ea"/>
                <a:cs typeface="+mn-cs"/>
              </a:rPr>
              <a:t>Riza</a:t>
            </a:r>
            <a:r>
              <a:rPr lang="en-US" sz="1200" b="0" i="0" kern="1200" dirty="0" smtClean="0">
                <a:solidFill>
                  <a:schemeClr val="tx1"/>
                </a:solidFill>
                <a:effectLst/>
                <a:latin typeface="+mn-lt"/>
                <a:ea typeface="+mn-ea"/>
                <a:cs typeface="+mn-cs"/>
              </a:rPr>
              <a:t>, Mo "Homeless or a Case of </a:t>
            </a:r>
            <a:r>
              <a:rPr lang="en-US" sz="1200" b="0" i="0" kern="1200" dirty="0" err="1" smtClean="0">
                <a:solidFill>
                  <a:schemeClr val="tx1"/>
                </a:solidFill>
                <a:effectLst/>
                <a:latin typeface="+mn-lt"/>
                <a:ea typeface="+mn-ea"/>
                <a:cs typeface="+mn-cs"/>
              </a:rPr>
              <a:t>Bedless</a:t>
            </a:r>
            <a:r>
              <a:rPr lang="en-US" sz="1200" b="0" i="0" kern="1200" dirty="0" smtClean="0">
                <a:solidFill>
                  <a:schemeClr val="tx1"/>
                </a:solidFill>
                <a:effectLst/>
                <a:latin typeface="+mn-lt"/>
                <a:ea typeface="+mn-ea"/>
                <a:cs typeface="+mn-cs"/>
              </a:rPr>
              <a:t>?" 11 April 2006</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http://www.flickr.com/photos/44373968@N00/127642415/</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22</a:t>
            </a:fld>
            <a:endParaRPr lang="en-US" dirty="0"/>
          </a:p>
        </p:txBody>
      </p:sp>
    </p:spTree>
    <p:extLst>
      <p:ext uri="{BB962C8B-B14F-4D97-AF65-F5344CB8AC3E}">
        <p14:creationId xmlns="" xmlns:p14="http://schemas.microsoft.com/office/powerpoint/2010/main" val="194363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people end</a:t>
            </a:r>
            <a:r>
              <a:rPr lang="en-US" baseline="0" dirty="0" smtClean="0"/>
              <a:t> up in hospitals or homes for the mentally ill because they have a lack of family or a lack of care. Many families are unable to care for the person who is so ill and </a:t>
            </a:r>
            <a:r>
              <a:rPr lang="en-US" baseline="0" dirty="0" err="1" smtClean="0"/>
              <a:t>requirs</a:t>
            </a:r>
            <a:r>
              <a:rPr lang="en-US" baseline="0" dirty="0" smtClean="0"/>
              <a:t> so much attention.</a:t>
            </a:r>
          </a:p>
          <a:p>
            <a:r>
              <a:rPr lang="en-US" sz="1200" b="0" i="0" kern="1200" dirty="0" err="1" smtClean="0">
                <a:solidFill>
                  <a:schemeClr val="tx1"/>
                </a:solidFill>
                <a:effectLst/>
                <a:latin typeface="+mn-lt"/>
                <a:ea typeface="+mn-ea"/>
                <a:cs typeface="+mn-cs"/>
              </a:rPr>
              <a:t>Shando</a:t>
            </a:r>
            <a:r>
              <a:rPr lang="en-US" sz="1200" b="0" i="0" kern="1200" dirty="0" smtClean="0">
                <a:solidFill>
                  <a:schemeClr val="tx1"/>
                </a:solidFill>
                <a:effectLst/>
                <a:latin typeface="+mn-lt"/>
                <a:ea typeface="+mn-ea"/>
                <a:cs typeface="+mn-cs"/>
              </a:rPr>
              <a:t> "The Drugs Don't Work" 6 March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http://www.flickr.com/photos/46394434@N02/5507166280/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23</a:t>
            </a:fld>
            <a:endParaRPr lang="en-US" dirty="0"/>
          </a:p>
        </p:txBody>
      </p:sp>
    </p:spTree>
    <p:extLst>
      <p:ext uri="{BB962C8B-B14F-4D97-AF65-F5344CB8AC3E}">
        <p14:creationId xmlns="" xmlns:p14="http://schemas.microsoft.com/office/powerpoint/2010/main" val="143728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schizophrenics are lucky enough to have a family that cares about them and supports them, which helps them to stay at home.</a:t>
            </a:r>
          </a:p>
          <a:p>
            <a:r>
              <a:rPr lang="en-US" sz="1200" b="0" i="0" kern="1200" dirty="0" smtClean="0">
                <a:solidFill>
                  <a:schemeClr val="tx1"/>
                </a:solidFill>
                <a:effectLst/>
                <a:latin typeface="+mn-lt"/>
                <a:ea typeface="+mn-ea"/>
                <a:cs typeface="+mn-cs"/>
              </a:rPr>
              <a:t>Ana, Randy Santa " 119/365: Say Cheese!" 31 October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http://www.flickr.com/photos/10834705@N04/5135580084/</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24</a:t>
            </a:fld>
            <a:endParaRPr lang="en-US" dirty="0"/>
          </a:p>
        </p:txBody>
      </p:sp>
    </p:spTree>
    <p:extLst>
      <p:ext uri="{BB962C8B-B14F-4D97-AF65-F5344CB8AC3E}">
        <p14:creationId xmlns="" xmlns:p14="http://schemas.microsoft.com/office/powerpoint/2010/main" val="232355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a lucky few, the medications taken are able to control the symptoms of schizophrenia and then the patient is able to live a normal life, with a job and family. As long as they remain on the medications they are </a:t>
            </a:r>
            <a:r>
              <a:rPr lang="en-US" baseline="0" dirty="0" err="1" smtClean="0"/>
              <a:t>perscribed</a:t>
            </a:r>
            <a:r>
              <a:rPr lang="en-US" baseline="0" dirty="0" smtClean="0"/>
              <a:t> and are </a:t>
            </a:r>
            <a:r>
              <a:rPr lang="en-US" baseline="0" dirty="0" err="1" smtClean="0"/>
              <a:t>constinatly</a:t>
            </a:r>
            <a:r>
              <a:rPr lang="en-US" baseline="0" dirty="0" smtClean="0"/>
              <a:t> updating their treatments they can live a successful and full life.</a:t>
            </a:r>
          </a:p>
          <a:p>
            <a:r>
              <a:rPr lang="en-US" sz="1200" b="0" i="0" kern="1200" dirty="0" smtClean="0">
                <a:solidFill>
                  <a:schemeClr val="tx1"/>
                </a:solidFill>
                <a:effectLst/>
                <a:latin typeface="+mn-lt"/>
                <a:ea typeface="+mn-ea"/>
                <a:cs typeface="+mn-cs"/>
              </a:rPr>
              <a:t>Francesco "Pills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5 June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http://www.flickr.com/photos/23585334@N03/2595262522/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25</a:t>
            </a:fld>
            <a:endParaRPr lang="en-US" dirty="0"/>
          </a:p>
        </p:txBody>
      </p:sp>
    </p:spTree>
    <p:extLst>
      <p:ext uri="{BB962C8B-B14F-4D97-AF65-F5344CB8AC3E}">
        <p14:creationId xmlns="" xmlns:p14="http://schemas.microsoft.com/office/powerpoint/2010/main" val="4128512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Silver, Jenny Lee "Photo a day project: February 2006" 24 February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http://www.flickr.com/photos/43468415@N00/4484438615/</a:t>
            </a:r>
            <a:r>
              <a:rPr lang="en-US" sz="1200" b="0" i="0" kern="1200" dirty="0" smtClean="0">
                <a:solidFill>
                  <a:schemeClr val="tx1"/>
                </a:solidFill>
                <a:latin typeface="+mn-lt"/>
                <a:ea typeface="+mn-ea"/>
                <a:cs typeface="+mn-cs"/>
              </a:rPr>
              <a:t>&gt;</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07D6C7-9B09-4489-BE36-907B750D5663}"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Simply CVR " Success is ours!!" 25 October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http://www.flickr.com/photos/13657368@N00/1752089487/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Italian Voice "Thumbs-Down" 24 November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http://www.flickr.com/photos/77476789@N00/2059598643/</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Sarah "(229/365) Daily Injection" 21 August 2009</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http://www.flickr.com/photos/96526303@N00/3846819118/</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one steady</a:t>
            </a:r>
            <a:r>
              <a:rPr lang="en-US" baseline="0" dirty="0" smtClean="0"/>
              <a:t> thought pattern, your mind was split.</a:t>
            </a:r>
            <a:endParaRPr lang="en-US" dirty="0" smtClean="0"/>
          </a:p>
          <a:p>
            <a:r>
              <a:rPr lang="en-US" dirty="0" err="1" smtClean="0"/>
              <a:t>Atomicjeep</a:t>
            </a:r>
            <a:r>
              <a:rPr lang="en-US" dirty="0" smtClean="0"/>
              <a:t> "Candy </a:t>
            </a:r>
            <a:r>
              <a:rPr lang="en-US" dirty="0" err="1" smtClean="0"/>
              <a:t>Coloured</a:t>
            </a:r>
            <a:r>
              <a:rPr lang="en-US" dirty="0" smtClean="0"/>
              <a:t> Funnel" March 11, 2008</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http://www.flickr.com/photos/atomicjeep/2327546948/in/photostream/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Guldi</a:t>
            </a:r>
            <a:r>
              <a:rPr lang="en-US" sz="1200" b="0" i="0" kern="1200" dirty="0" smtClean="0">
                <a:solidFill>
                  <a:schemeClr val="tx1"/>
                </a:solidFill>
                <a:latin typeface="+mn-lt"/>
                <a:ea typeface="+mn-ea"/>
                <a:cs typeface="+mn-cs"/>
              </a:rPr>
              <a:t> Jo "Pill box" 25 November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http://www.flickr.com/photos/55573153@N00/305985231/</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Maistora</a:t>
            </a:r>
            <a:r>
              <a:rPr lang="en-US" sz="1200" b="0" i="0" kern="1200" dirty="0" smtClean="0">
                <a:solidFill>
                  <a:schemeClr val="tx1"/>
                </a:solidFill>
                <a:latin typeface="+mn-lt"/>
                <a:ea typeface="+mn-ea"/>
                <a:cs typeface="+mn-cs"/>
              </a:rPr>
              <a:t> "Coffee Table" 3 May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http://www.flickr.com/photos/14838182@N00/483238384/</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Saber, </a:t>
            </a:r>
            <a:r>
              <a:rPr lang="en-US" sz="1200" b="0" i="0" kern="1200" dirty="0" err="1" smtClean="0">
                <a:solidFill>
                  <a:schemeClr val="tx1"/>
                </a:solidFill>
                <a:latin typeface="+mn-lt"/>
                <a:ea typeface="+mn-ea"/>
                <a:cs typeface="+mn-cs"/>
              </a:rPr>
              <a:t>Hamed</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Soudeh</a:t>
            </a:r>
            <a:r>
              <a:rPr lang="en-US" sz="1200" b="0" i="0" kern="1200" dirty="0" smtClean="0">
                <a:solidFill>
                  <a:schemeClr val="tx1"/>
                </a:solidFill>
                <a:latin typeface="+mn-lt"/>
                <a:ea typeface="+mn-ea"/>
                <a:cs typeface="+mn-cs"/>
              </a:rPr>
              <a:t> Under Serum" 6 October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http://www.flickr.com/photos/44124425616@N01/262522417/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"Mind Over Mirror" 25 January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http://www.flickr.com/photos/86452432@N00/368968137/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patients go on medications that make them</a:t>
            </a:r>
            <a:r>
              <a:rPr lang="en-US" baseline="0" dirty="0" smtClean="0"/>
              <a:t> feel slow, </a:t>
            </a:r>
          </a:p>
          <a:p>
            <a:r>
              <a:rPr lang="en-US" sz="1200" b="0" i="0" kern="1200" dirty="0" err="1" smtClean="0">
                <a:solidFill>
                  <a:schemeClr val="tx1"/>
                </a:solidFill>
                <a:latin typeface="+mn-lt"/>
                <a:ea typeface="+mn-ea"/>
                <a:cs typeface="+mn-cs"/>
              </a:rPr>
              <a:t>Davidlohr</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Bueso</a:t>
            </a:r>
            <a:r>
              <a:rPr lang="en-US" sz="1200" b="0" i="0" kern="1200" dirty="0" smtClean="0">
                <a:solidFill>
                  <a:schemeClr val="tx1"/>
                </a:solidFill>
                <a:latin typeface="+mn-lt"/>
                <a:ea typeface="+mn-ea"/>
                <a:cs typeface="+mn-cs"/>
              </a:rPr>
              <a:t> "Yours is here" 7 May 2010</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http://www.flickr.com/photos/54829270@N00/4586392049/</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Others make people</a:t>
            </a:r>
            <a:r>
              <a:rPr lang="en-US" baseline="0" dirty="0" smtClean="0"/>
              <a:t> feel like they don’t exist, like they are watching themselves live, like a flock of birds watching over the world</a:t>
            </a:r>
          </a:p>
          <a:p>
            <a:r>
              <a:rPr lang="en-US" sz="1200" b="0" i="0" kern="1200" dirty="0" smtClean="0">
                <a:solidFill>
                  <a:schemeClr val="tx1"/>
                </a:solidFill>
                <a:latin typeface="+mn-lt"/>
                <a:ea typeface="+mn-ea"/>
                <a:cs typeface="+mn-cs"/>
              </a:rPr>
              <a:t>Costa, Jose Pedro "These birds are watching" 13 December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20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http://www.flickr.com/photos/67337860@N00/339760890/</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There are voices in your head, like</a:t>
            </a:r>
            <a:r>
              <a:rPr lang="en-US" sz="1200" b="0" i="0" kern="1200" baseline="0" dirty="0" smtClean="0">
                <a:solidFill>
                  <a:schemeClr val="tx1"/>
                </a:solidFill>
                <a:latin typeface="+mn-lt"/>
                <a:ea typeface="+mn-ea"/>
                <a:cs typeface="+mn-cs"/>
              </a:rPr>
              <a:t> ghosts</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"Madonna - Voices" 23 April 2008</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http://www.flickr.com/photos/86452432@N00/2435374746/</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a:t>
            </a:r>
            <a:r>
              <a:rPr lang="en-US" sz="1200" b="0" i="0" kern="1200" baseline="0" dirty="0" smtClean="0">
                <a:solidFill>
                  <a:schemeClr val="tx1"/>
                </a:solidFill>
                <a:latin typeface="+mn-lt"/>
                <a:ea typeface="+mn-ea"/>
                <a:cs typeface="+mn-cs"/>
              </a:rPr>
              <a:t> a fantasy world</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balt</a:t>
            </a:r>
            <a:r>
              <a:rPr lang="en-US" sz="1200" b="0" i="0" kern="1200" dirty="0" smtClean="0">
                <a:solidFill>
                  <a:schemeClr val="tx1"/>
                </a:solidFill>
                <a:latin typeface="+mn-lt"/>
                <a:ea typeface="+mn-ea"/>
                <a:cs typeface="+mn-cs"/>
              </a:rPr>
              <a:t>-arts "The dawn of freedom- digital-art" 23 March 2010</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http://www.flickr.com/photos/42352950@N07/4746927209/</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you can’t escape on your own.</a:t>
            </a:r>
          </a:p>
          <a:p>
            <a:r>
              <a:rPr lang="en-US" sz="1200" b="0" i="0" kern="1200" dirty="0" err="1" smtClean="0">
                <a:solidFill>
                  <a:schemeClr val="tx1"/>
                </a:solidFill>
                <a:latin typeface="+mn-lt"/>
                <a:ea typeface="+mn-ea"/>
                <a:cs typeface="+mn-cs"/>
              </a:rPr>
              <a:t>Messie</a:t>
            </a:r>
            <a:r>
              <a:rPr lang="en-US" sz="1200" b="0" i="0" kern="1200" dirty="0" smtClean="0">
                <a:solidFill>
                  <a:schemeClr val="tx1"/>
                </a:solidFill>
                <a:latin typeface="+mn-lt"/>
                <a:ea typeface="+mn-ea"/>
                <a:cs typeface="+mn-cs"/>
              </a:rPr>
              <a:t>, Denis "Trapped" 19 April 2009</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http://www.flickr.com/photos/9702181@N08/3462379864/</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Your mind is clouded by all these voices, </a:t>
            </a:r>
          </a:p>
          <a:p>
            <a:r>
              <a:rPr lang="en-US" sz="1200" b="0" i="0" kern="1200" dirty="0" err="1" smtClean="0">
                <a:solidFill>
                  <a:schemeClr val="tx1"/>
                </a:solidFill>
                <a:latin typeface="+mn-lt"/>
                <a:ea typeface="+mn-ea"/>
                <a:cs typeface="+mn-cs"/>
              </a:rPr>
              <a:t>Leeson</a:t>
            </a:r>
            <a:r>
              <a:rPr lang="en-US" sz="1200" b="0" i="0" kern="1200" dirty="0" smtClean="0">
                <a:solidFill>
                  <a:schemeClr val="tx1"/>
                </a:solidFill>
                <a:latin typeface="+mn-lt"/>
                <a:ea typeface="+mn-ea"/>
                <a:cs typeface="+mn-cs"/>
              </a:rPr>
              <a:t>, Evan "Storm Over the </a:t>
            </a:r>
            <a:r>
              <a:rPr lang="en-US" sz="1200" b="0" i="0" kern="1200" dirty="0" err="1" smtClean="0">
                <a:solidFill>
                  <a:schemeClr val="tx1"/>
                </a:solidFill>
                <a:latin typeface="+mn-lt"/>
                <a:ea typeface="+mn-ea"/>
                <a:cs typeface="+mn-cs"/>
              </a:rPr>
              <a:t>Fencline</a:t>
            </a:r>
            <a:r>
              <a:rPr lang="en-US" sz="1200" b="0" i="0" kern="1200" dirty="0" smtClean="0">
                <a:solidFill>
                  <a:schemeClr val="tx1"/>
                </a:solidFill>
                <a:latin typeface="+mn-lt"/>
                <a:ea typeface="+mn-ea"/>
                <a:cs typeface="+mn-cs"/>
              </a:rPr>
              <a:t>" 14 June 2008</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&lt;http://www.flickr.com/photos/41864721@N00/3194910592&gt;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 </a:t>
            </a:r>
            <a:r>
              <a:rPr lang="en-US" dirty="0" err="1" smtClean="0"/>
              <a:t>exsistant</a:t>
            </a:r>
            <a:r>
              <a:rPr lang="en-US" dirty="0" smtClean="0"/>
              <a:t> people, and there is</a:t>
            </a:r>
            <a:r>
              <a:rPr lang="en-US" baseline="0" dirty="0" smtClean="0"/>
              <a:t> No escape.</a:t>
            </a:r>
          </a:p>
          <a:p>
            <a:r>
              <a:rPr lang="en-US" sz="1200" b="0" i="0" kern="1200" dirty="0" err="1" smtClean="0">
                <a:solidFill>
                  <a:schemeClr val="tx1"/>
                </a:solidFill>
                <a:latin typeface="+mn-lt"/>
                <a:ea typeface="+mn-ea"/>
                <a:cs typeface="+mn-cs"/>
              </a:rPr>
              <a:t>Marchesani</a:t>
            </a:r>
            <a:r>
              <a:rPr lang="en-US" sz="1200" b="0" i="0" kern="1200" dirty="0" smtClean="0">
                <a:solidFill>
                  <a:schemeClr val="tx1"/>
                </a:solidFill>
                <a:latin typeface="+mn-lt"/>
                <a:ea typeface="+mn-ea"/>
                <a:cs typeface="+mn-cs"/>
              </a:rPr>
              <a:t>, Arianna "Nightmare Escape" 30 July 2011</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http://www.flickr.com/photos/53690113@N05/6034943701/in/photostream/</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a:t>
            </a:r>
            <a:r>
              <a:rPr lang="en-US" baseline="0" dirty="0" smtClean="0"/>
              <a:t> see you as crazy, or different, but you know what you see and hear. You know it’s real</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9</a:t>
            </a:fld>
            <a:endParaRPr lang="en-US" dirty="0"/>
          </a:p>
        </p:txBody>
      </p:sp>
    </p:spTree>
    <p:extLst>
      <p:ext uri="{BB962C8B-B14F-4D97-AF65-F5344CB8AC3E}">
        <p14:creationId xmlns="" xmlns:p14="http://schemas.microsoft.com/office/powerpoint/2010/main" val="1622100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12/20/2011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C734B-9D62-4074-836E-1F9B05B993C9}" type="datetimeFigureOut">
              <a:rPr lang="en-US" smtClean="0"/>
              <a:pPr/>
              <a:t>12/20/2011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B21CE-5C0C-4B66-85E0-C32001CD682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iformity.jpg"/>
          <p:cNvPicPr>
            <a:picLocks noChangeAspect="1"/>
          </p:cNvPicPr>
          <p:nvPr/>
        </p:nvPicPr>
        <p:blipFill>
          <a:blip r:embed="rId3" cstate="print"/>
          <a:srcRect r="8822"/>
          <a:stretch>
            <a:fillRect/>
          </a:stretch>
        </p:blipFill>
        <p:spPr>
          <a:xfrm>
            <a:off x="0" y="0"/>
            <a:ext cx="9448800" cy="6902053"/>
          </a:xfrm>
          <a:prstGeom prst="rect">
            <a:avLst/>
          </a:prstGeom>
        </p:spPr>
      </p:pic>
      <p:sp>
        <p:nvSpPr>
          <p:cNvPr id="5" name="TextBox 4"/>
          <p:cNvSpPr txBox="1"/>
          <p:nvPr/>
        </p:nvSpPr>
        <p:spPr>
          <a:xfrm>
            <a:off x="0" y="228600"/>
            <a:ext cx="8991600" cy="1938992"/>
          </a:xfrm>
          <a:prstGeom prst="rect">
            <a:avLst/>
          </a:prstGeom>
          <a:noFill/>
        </p:spPr>
        <p:txBody>
          <a:bodyPr wrap="square" rtlCol="0">
            <a:spAutoFit/>
          </a:bodyPr>
          <a:lstStyle/>
          <a:p>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one size fits all approach to the treatment of Schizophrenia will </a:t>
            </a:r>
            <a:r>
              <a:rPr lang="en-US" sz="4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not</a:t>
            </a: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work,</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2514600" y="6019800"/>
            <a:ext cx="72390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Because every patient is </a:t>
            </a:r>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different.</a:t>
            </a:r>
            <a:endParaRPr lang="en-US" sz="3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819598"/>
            <a:ext cx="6705600" cy="1323439"/>
          </a:xfrm>
          <a:prstGeom prst="rect">
            <a:avLst/>
          </a:prstGeom>
          <a:noFill/>
        </p:spPr>
        <p:txBody>
          <a:bodyPr wrap="square" rtlCol="0">
            <a:spAutoFit/>
          </a:bodyPr>
          <a:lstStyle/>
          <a:p>
            <a:r>
              <a:rPr lang="en-US" sz="8000" dirty="0" smtClean="0"/>
              <a:t>Think about it.</a:t>
            </a:r>
            <a:endParaRPr lang="en-US" sz="8000" dirty="0"/>
          </a:p>
        </p:txBody>
      </p:sp>
    </p:spTree>
    <p:extLst>
      <p:ext uri="{BB962C8B-B14F-4D97-AF65-F5344CB8AC3E}">
        <p14:creationId xmlns="" xmlns:p14="http://schemas.microsoft.com/office/powerpoint/2010/main" val="220155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9144000" cy="5429250"/>
          </a:xfrm>
          <a:prstGeom prst="rect">
            <a:avLst/>
          </a:prstGeom>
        </p:spPr>
      </p:pic>
      <p:sp>
        <p:nvSpPr>
          <p:cNvPr id="3" name="TextBox 2"/>
          <p:cNvSpPr txBox="1"/>
          <p:nvPr/>
        </p:nvSpPr>
        <p:spPr>
          <a:xfrm>
            <a:off x="132080" y="5334000"/>
            <a:ext cx="9011920" cy="1107996"/>
          </a:xfrm>
          <a:prstGeom prst="rect">
            <a:avLst/>
          </a:prstGeom>
          <a:noFill/>
        </p:spPr>
        <p:txBody>
          <a:bodyPr wrap="square" rtlCol="0">
            <a:spAutoFit/>
          </a:bodyPr>
          <a:lstStyle/>
          <a:p>
            <a:r>
              <a:rPr lang="en-US" sz="6600" dirty="0" smtClean="0"/>
              <a:t>Every sunset is different</a:t>
            </a:r>
            <a:endParaRPr lang="en-US" sz="6600" dirty="0"/>
          </a:p>
        </p:txBody>
      </p:sp>
    </p:spTree>
    <p:extLst>
      <p:ext uri="{BB962C8B-B14F-4D97-AF65-F5344CB8AC3E}">
        <p14:creationId xmlns="" xmlns:p14="http://schemas.microsoft.com/office/powerpoint/2010/main" val="148436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75840" y="0"/>
            <a:ext cx="6858000" cy="6858000"/>
          </a:xfrm>
          <a:prstGeom prst="rect">
            <a:avLst/>
          </a:prstGeom>
        </p:spPr>
      </p:pic>
      <p:sp>
        <p:nvSpPr>
          <p:cNvPr id="3" name="TextBox 2"/>
          <p:cNvSpPr txBox="1"/>
          <p:nvPr/>
        </p:nvSpPr>
        <p:spPr>
          <a:xfrm>
            <a:off x="0" y="914400"/>
            <a:ext cx="2275840" cy="2554545"/>
          </a:xfrm>
          <a:prstGeom prst="rect">
            <a:avLst/>
          </a:prstGeom>
          <a:noFill/>
        </p:spPr>
        <p:txBody>
          <a:bodyPr wrap="square" rtlCol="0">
            <a:spAutoFit/>
          </a:bodyPr>
          <a:lstStyle/>
          <a:p>
            <a:r>
              <a:rPr lang="en-US" sz="4000" dirty="0" smtClean="0"/>
              <a:t>Each Snow Flake is different.</a:t>
            </a:r>
            <a:endParaRPr lang="en-US" sz="4000" dirty="0"/>
          </a:p>
        </p:txBody>
      </p:sp>
    </p:spTree>
    <p:extLst>
      <p:ext uri="{BB962C8B-B14F-4D97-AF65-F5344CB8AC3E}">
        <p14:creationId xmlns="" xmlns:p14="http://schemas.microsoft.com/office/powerpoint/2010/main" val="107744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60800" y="35560"/>
            <a:ext cx="5257800" cy="4198025"/>
          </a:xfrm>
          <a:prstGeom prst="rect">
            <a:avLst/>
          </a:prstGeom>
        </p:spPr>
      </p:pic>
      <p:sp>
        <p:nvSpPr>
          <p:cNvPr id="3" name="TextBox 2"/>
          <p:cNvSpPr txBox="1"/>
          <p:nvPr/>
        </p:nvSpPr>
        <p:spPr>
          <a:xfrm>
            <a:off x="533400" y="4543306"/>
            <a:ext cx="7924800" cy="1015663"/>
          </a:xfrm>
          <a:prstGeom prst="rect">
            <a:avLst/>
          </a:prstGeom>
          <a:noFill/>
        </p:spPr>
        <p:txBody>
          <a:bodyPr wrap="square" rtlCol="0">
            <a:spAutoFit/>
          </a:bodyPr>
          <a:lstStyle/>
          <a:p>
            <a:r>
              <a:rPr lang="en-US" sz="6000" dirty="0" smtClean="0"/>
              <a:t>Each Person is Different.</a:t>
            </a:r>
            <a:endParaRPr lang="en-US" sz="6000" dirty="0"/>
          </a:p>
        </p:txBody>
      </p:sp>
    </p:spTree>
    <p:extLst>
      <p:ext uri="{BB962C8B-B14F-4D97-AF65-F5344CB8AC3E}">
        <p14:creationId xmlns="" xmlns:p14="http://schemas.microsoft.com/office/powerpoint/2010/main" val="89070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304800"/>
            <a:ext cx="4495800" cy="3589615"/>
          </a:xfrm>
          <a:prstGeom prst="rect">
            <a:avLst/>
          </a:prstGeom>
        </p:spPr>
      </p:pic>
      <p:pic>
        <p:nvPicPr>
          <p:cNvPr id="3" name="Picture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551680" y="0"/>
            <a:ext cx="4572000" cy="4572000"/>
          </a:xfrm>
          <a:prstGeom prst="rect">
            <a:avLst/>
          </a:prstGeom>
        </p:spPr>
      </p:pic>
      <p:pic>
        <p:nvPicPr>
          <p:cNvPr id="4" name="Picture 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2971800"/>
            <a:ext cx="4551680" cy="2702560"/>
          </a:xfrm>
          <a:prstGeom prst="rect">
            <a:avLst/>
          </a:prstGeom>
        </p:spPr>
      </p:pic>
      <p:sp>
        <p:nvSpPr>
          <p:cNvPr id="5" name="TextBox 4"/>
          <p:cNvSpPr txBox="1"/>
          <p:nvPr/>
        </p:nvSpPr>
        <p:spPr>
          <a:xfrm>
            <a:off x="152400" y="5691386"/>
            <a:ext cx="5665333" cy="523220"/>
          </a:xfrm>
          <a:prstGeom prst="rect">
            <a:avLst/>
          </a:prstGeom>
          <a:noFill/>
        </p:spPr>
        <p:txBody>
          <a:bodyPr wrap="none" rtlCol="0">
            <a:spAutoFit/>
          </a:bodyPr>
          <a:lstStyle/>
          <a:p>
            <a:r>
              <a:rPr lang="en-US" sz="2800" dirty="0" smtClean="0"/>
              <a:t>So why are they all treated the same?</a:t>
            </a:r>
            <a:endParaRPr lang="en-US" sz="2800" dirty="0"/>
          </a:p>
        </p:txBody>
      </p:sp>
    </p:spTree>
    <p:extLst>
      <p:ext uri="{BB962C8B-B14F-4D97-AF65-F5344CB8AC3E}">
        <p14:creationId xmlns="" xmlns:p14="http://schemas.microsoft.com/office/powerpoint/2010/main" val="124653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95800" y="0"/>
            <a:ext cx="4678680" cy="3516320"/>
          </a:xfrm>
          <a:prstGeom prst="rect">
            <a:avLst/>
          </a:prstGeom>
        </p:spPr>
      </p:pic>
      <p:sp>
        <p:nvSpPr>
          <p:cNvPr id="4" name="Rectangle 3"/>
          <p:cNvSpPr/>
          <p:nvPr/>
        </p:nvSpPr>
        <p:spPr>
          <a:xfrm>
            <a:off x="76200" y="1835875"/>
            <a:ext cx="4191000" cy="923330"/>
          </a:xfrm>
          <a:prstGeom prst="rect">
            <a:avLst/>
          </a:prstGeom>
        </p:spPr>
        <p:txBody>
          <a:bodyPr wrap="square">
            <a:spAutoFit/>
          </a:bodyPr>
          <a:lstStyle/>
          <a:p>
            <a:pPr lvl="0"/>
            <a:r>
              <a:rPr lang="en-US" sz="5400" dirty="0">
                <a:solidFill>
                  <a:prstClr val="white"/>
                </a:solidFill>
              </a:rPr>
              <a:t>Schizophrenia</a:t>
            </a:r>
          </a:p>
        </p:txBody>
      </p:sp>
    </p:spTree>
    <p:extLst>
      <p:ext uri="{BB962C8B-B14F-4D97-AF65-F5344CB8AC3E}">
        <p14:creationId xmlns="" xmlns:p14="http://schemas.microsoft.com/office/powerpoint/2010/main" val="105317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480" y="0"/>
            <a:ext cx="3932903" cy="2438400"/>
          </a:xfrm>
          <a:prstGeom prst="rect">
            <a:avLst/>
          </a:prstGeom>
        </p:spPr>
      </p:pic>
      <p:sp>
        <p:nvSpPr>
          <p:cNvPr id="3" name="TextBox 2"/>
          <p:cNvSpPr txBox="1"/>
          <p:nvPr/>
        </p:nvSpPr>
        <p:spPr>
          <a:xfrm>
            <a:off x="523730" y="4858266"/>
            <a:ext cx="4886469" cy="1015663"/>
          </a:xfrm>
          <a:prstGeom prst="rect">
            <a:avLst/>
          </a:prstGeom>
          <a:noFill/>
        </p:spPr>
        <p:txBody>
          <a:bodyPr wrap="square" rtlCol="0">
            <a:spAutoFit/>
          </a:bodyPr>
          <a:lstStyle/>
          <a:p>
            <a:r>
              <a:rPr lang="en-US" sz="6000" dirty="0" smtClean="0"/>
              <a:t>Medications</a:t>
            </a:r>
            <a:endParaRPr lang="en-US" sz="6000" dirty="0"/>
          </a:p>
        </p:txBody>
      </p:sp>
    </p:spTree>
    <p:extLst>
      <p:ext uri="{BB962C8B-B14F-4D97-AF65-F5344CB8AC3E}">
        <p14:creationId xmlns="" xmlns:p14="http://schemas.microsoft.com/office/powerpoint/2010/main" val="182267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095078" y="0"/>
            <a:ext cx="5048922" cy="3352800"/>
          </a:xfrm>
          <a:prstGeom prst="rect">
            <a:avLst/>
          </a:prstGeom>
        </p:spPr>
      </p:pic>
      <p:sp>
        <p:nvSpPr>
          <p:cNvPr id="3" name="TextBox 2"/>
          <p:cNvSpPr txBox="1"/>
          <p:nvPr/>
        </p:nvSpPr>
        <p:spPr>
          <a:xfrm>
            <a:off x="914400" y="4784130"/>
            <a:ext cx="8534400" cy="923330"/>
          </a:xfrm>
          <a:prstGeom prst="rect">
            <a:avLst/>
          </a:prstGeom>
          <a:noFill/>
        </p:spPr>
        <p:txBody>
          <a:bodyPr wrap="square" rtlCol="0">
            <a:spAutoFit/>
          </a:bodyPr>
          <a:lstStyle/>
          <a:p>
            <a:r>
              <a:rPr lang="en-US" sz="5400" dirty="0" smtClean="0"/>
              <a:t>Electro-Shock Therapy</a:t>
            </a:r>
            <a:endParaRPr lang="en-US" sz="5400" dirty="0"/>
          </a:p>
        </p:txBody>
      </p:sp>
    </p:spTree>
    <p:extLst>
      <p:ext uri="{BB962C8B-B14F-4D97-AF65-F5344CB8AC3E}">
        <p14:creationId xmlns="" xmlns:p14="http://schemas.microsoft.com/office/powerpoint/2010/main" val="26116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5547"/>
            <a:ext cx="9144000" cy="6855626"/>
          </a:xfrm>
          <a:prstGeom prst="rect">
            <a:avLst/>
          </a:prstGeom>
        </p:spPr>
      </p:pic>
      <p:sp>
        <p:nvSpPr>
          <p:cNvPr id="3" name="TextBox 2"/>
          <p:cNvSpPr txBox="1"/>
          <p:nvPr/>
        </p:nvSpPr>
        <p:spPr>
          <a:xfrm>
            <a:off x="457200" y="381000"/>
            <a:ext cx="4800600" cy="523220"/>
          </a:xfrm>
          <a:prstGeom prst="rect">
            <a:avLst/>
          </a:prstGeom>
          <a:noFill/>
        </p:spPr>
        <p:txBody>
          <a:bodyPr wrap="square" rtlCol="0">
            <a:spAutoFit/>
          </a:bodyPr>
          <a:lstStyle/>
          <a:p>
            <a:r>
              <a:rPr lang="en-US" sz="2800" dirty="0" smtClean="0">
                <a:solidFill>
                  <a:schemeClr val="bg1"/>
                </a:solidFill>
              </a:rPr>
              <a:t>Psychotherapy doesn’t work</a:t>
            </a:r>
            <a:endParaRPr lang="en-US" sz="2800" dirty="0">
              <a:solidFill>
                <a:schemeClr val="bg1"/>
              </a:solidFill>
            </a:endParaRPr>
          </a:p>
        </p:txBody>
      </p:sp>
    </p:spTree>
    <p:extLst>
      <p:ext uri="{BB962C8B-B14F-4D97-AF65-F5344CB8AC3E}">
        <p14:creationId xmlns="" xmlns:p14="http://schemas.microsoft.com/office/powerpoint/2010/main" val="323316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9144000" cy="6080166"/>
          </a:xfrm>
          <a:prstGeom prst="rect">
            <a:avLst/>
          </a:prstGeom>
        </p:spPr>
      </p:pic>
      <p:sp>
        <p:nvSpPr>
          <p:cNvPr id="3" name="TextBox 2"/>
          <p:cNvSpPr txBox="1"/>
          <p:nvPr/>
        </p:nvSpPr>
        <p:spPr>
          <a:xfrm>
            <a:off x="228600" y="6172200"/>
            <a:ext cx="3581400" cy="369332"/>
          </a:xfrm>
          <a:prstGeom prst="rect">
            <a:avLst/>
          </a:prstGeom>
          <a:noFill/>
        </p:spPr>
        <p:txBody>
          <a:bodyPr wrap="square" rtlCol="0">
            <a:spAutoFit/>
          </a:bodyPr>
          <a:lstStyle/>
          <a:p>
            <a:r>
              <a:rPr lang="en-US" dirty="0" smtClean="0"/>
              <a:t>Some children are affected</a:t>
            </a:r>
            <a:endParaRPr lang="en-US" dirty="0"/>
          </a:p>
        </p:txBody>
      </p:sp>
    </p:spTree>
    <p:extLst>
      <p:ext uri="{BB962C8B-B14F-4D97-AF65-F5344CB8AC3E}">
        <p14:creationId xmlns="" xmlns:p14="http://schemas.microsoft.com/office/powerpoint/2010/main" val="285332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75779466_3af86da0df_b.jpg"/>
          <p:cNvPicPr>
            <a:picLocks noChangeAspect="1"/>
          </p:cNvPicPr>
          <p:nvPr/>
        </p:nvPicPr>
        <p:blipFill>
          <a:blip r:embed="rId3" cstate="print"/>
          <a:srcRect r="8203"/>
          <a:stretch>
            <a:fillRect/>
          </a:stretch>
        </p:blipFill>
        <p:spPr>
          <a:xfrm>
            <a:off x="0" y="0"/>
            <a:ext cx="9144000" cy="6858000"/>
          </a:xfrm>
          <a:prstGeom prst="rect">
            <a:avLst/>
          </a:prstGeom>
        </p:spPr>
      </p:pic>
      <p:sp>
        <p:nvSpPr>
          <p:cNvPr id="5" name="TextBox 4"/>
          <p:cNvSpPr txBox="1"/>
          <p:nvPr/>
        </p:nvSpPr>
        <p:spPr>
          <a:xfrm>
            <a:off x="5638800" y="0"/>
            <a:ext cx="4343400" cy="1015663"/>
          </a:xfrm>
          <a:prstGeom prst="rect">
            <a:avLst/>
          </a:prstGeom>
          <a:noFill/>
        </p:spPr>
        <p:txBody>
          <a:bodyPr wrap="square" rtlCol="0">
            <a:spAutoFit/>
          </a:bodyPr>
          <a:lstStyle/>
          <a:p>
            <a:r>
              <a:rPr lang="en-US" sz="6000" dirty="0" smtClean="0"/>
              <a:t>Trapped</a:t>
            </a:r>
            <a:endParaRPr lang="en-US" sz="6000" dirty="0"/>
          </a:p>
        </p:txBody>
      </p:sp>
      <p:sp>
        <p:nvSpPr>
          <p:cNvPr id="6" name="TextBox 5"/>
          <p:cNvSpPr txBox="1"/>
          <p:nvPr/>
        </p:nvSpPr>
        <p:spPr>
          <a:xfrm>
            <a:off x="5029200" y="6172200"/>
            <a:ext cx="4648200" cy="523220"/>
          </a:xfrm>
          <a:prstGeom prst="rect">
            <a:avLst/>
          </a:prstGeom>
          <a:noFill/>
        </p:spPr>
        <p:txBody>
          <a:bodyPr wrap="square" rtlCol="0">
            <a:spAutoFit/>
          </a:bodyPr>
          <a:lstStyle/>
          <a:p>
            <a:r>
              <a:rPr lang="en-US" sz="2800" dirty="0" smtClean="0"/>
              <a:t>Where no one understands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267200"/>
            <a:ext cx="7696200" cy="830997"/>
          </a:xfrm>
          <a:prstGeom prst="rect">
            <a:avLst/>
          </a:prstGeom>
          <a:noFill/>
        </p:spPr>
        <p:txBody>
          <a:bodyPr wrap="square" rtlCol="0">
            <a:spAutoFit/>
          </a:bodyPr>
          <a:lstStyle/>
          <a:p>
            <a:r>
              <a:rPr lang="en-US" sz="4800" dirty="0" smtClean="0"/>
              <a:t>Adults are the main target.</a:t>
            </a:r>
            <a:endParaRPr lang="en-US" sz="48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080" y="10159"/>
            <a:ext cx="4490720" cy="2936931"/>
          </a:xfrm>
          <a:prstGeom prst="rect">
            <a:avLst/>
          </a:prstGeom>
        </p:spPr>
      </p:pic>
    </p:spTree>
    <p:extLst>
      <p:ext uri="{BB962C8B-B14F-4D97-AF65-F5344CB8AC3E}">
        <p14:creationId xmlns="" xmlns:p14="http://schemas.microsoft.com/office/powerpoint/2010/main" val="273025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60" y="5894754"/>
            <a:ext cx="8458200" cy="646331"/>
          </a:xfrm>
          <a:prstGeom prst="rect">
            <a:avLst/>
          </a:prstGeom>
          <a:noFill/>
        </p:spPr>
        <p:txBody>
          <a:bodyPr wrap="square" rtlCol="0">
            <a:spAutoFit/>
          </a:bodyPr>
          <a:lstStyle/>
          <a:p>
            <a:r>
              <a:rPr lang="en-US" sz="3600" dirty="0" smtClean="0"/>
              <a:t>Affected for most of their lives.</a:t>
            </a:r>
            <a:endParaRPr lang="en-US" sz="36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16000" y="25400"/>
            <a:ext cx="8128000" cy="5435600"/>
          </a:xfrm>
          <a:prstGeom prst="rect">
            <a:avLst/>
          </a:prstGeom>
        </p:spPr>
      </p:pic>
    </p:spTree>
    <p:extLst>
      <p:ext uri="{BB962C8B-B14F-4D97-AF65-F5344CB8AC3E}">
        <p14:creationId xmlns="" xmlns:p14="http://schemas.microsoft.com/office/powerpoint/2010/main" val="73577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9600"/>
            <a:ext cx="2209800" cy="1938992"/>
          </a:xfrm>
          <a:prstGeom prst="rect">
            <a:avLst/>
          </a:prstGeom>
          <a:noFill/>
        </p:spPr>
        <p:txBody>
          <a:bodyPr wrap="square" rtlCol="0">
            <a:spAutoFit/>
          </a:bodyPr>
          <a:lstStyle/>
          <a:p>
            <a:r>
              <a:rPr lang="en-US" sz="4000" dirty="0" smtClean="0"/>
              <a:t>Some become homeless</a:t>
            </a:r>
            <a:endParaRPr lang="en-US" sz="40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26553" y="0"/>
            <a:ext cx="6917447" cy="6858000"/>
          </a:xfrm>
          <a:prstGeom prst="rect">
            <a:avLst/>
          </a:prstGeom>
        </p:spPr>
      </p:pic>
    </p:spTree>
    <p:extLst>
      <p:ext uri="{BB962C8B-B14F-4D97-AF65-F5344CB8AC3E}">
        <p14:creationId xmlns="" xmlns:p14="http://schemas.microsoft.com/office/powerpoint/2010/main" val="42322437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7240" y="0"/>
            <a:ext cx="4587240" cy="3046988"/>
          </a:xfrm>
          <a:prstGeom prst="rect">
            <a:avLst/>
          </a:prstGeom>
          <a:noFill/>
        </p:spPr>
        <p:txBody>
          <a:bodyPr wrap="square" rtlCol="0">
            <a:spAutoFit/>
          </a:bodyPr>
          <a:lstStyle/>
          <a:p>
            <a:r>
              <a:rPr lang="en-US" sz="4800" dirty="0" smtClean="0"/>
              <a:t>Many live in homes, or mental hospitals the rest of their lives.</a:t>
            </a:r>
            <a:endParaRPr lang="en-US" sz="48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 y="0"/>
            <a:ext cx="4572000" cy="6858000"/>
          </a:xfrm>
          <a:prstGeom prst="rect">
            <a:avLst/>
          </a:prstGeom>
        </p:spPr>
      </p:pic>
    </p:spTree>
    <p:extLst>
      <p:ext uri="{BB962C8B-B14F-4D97-AF65-F5344CB8AC3E}">
        <p14:creationId xmlns="" xmlns:p14="http://schemas.microsoft.com/office/powerpoint/2010/main" val="2665063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
            <a:ext cx="1676400" cy="5078313"/>
          </a:xfrm>
          <a:prstGeom prst="rect">
            <a:avLst/>
          </a:prstGeom>
          <a:noFill/>
        </p:spPr>
        <p:txBody>
          <a:bodyPr wrap="square" rtlCol="0">
            <a:spAutoFit/>
          </a:bodyPr>
          <a:lstStyle/>
          <a:p>
            <a:r>
              <a:rPr lang="en-US" sz="3600" dirty="0" smtClean="0"/>
              <a:t>There are a lucky few who live with their families</a:t>
            </a:r>
            <a:endParaRPr lang="en-US" sz="36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96160" y="0"/>
            <a:ext cx="6858000" cy="6858000"/>
          </a:xfrm>
          <a:prstGeom prst="rect">
            <a:avLst/>
          </a:prstGeom>
        </p:spPr>
      </p:pic>
    </p:spTree>
    <p:extLst>
      <p:ext uri="{BB962C8B-B14F-4D97-AF65-F5344CB8AC3E}">
        <p14:creationId xmlns="" xmlns:p14="http://schemas.microsoft.com/office/powerpoint/2010/main" val="607944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4318000"/>
            <a:ext cx="5638800" cy="369332"/>
          </a:xfrm>
          <a:prstGeom prst="rect">
            <a:avLst/>
          </a:prstGeom>
          <a:noFill/>
        </p:spPr>
        <p:txBody>
          <a:bodyPr wrap="square" rtlCol="0">
            <a:spAutoFit/>
          </a:bodyPr>
          <a:lstStyle/>
          <a:p>
            <a:r>
              <a:rPr lang="en-US" dirty="0" smtClean="0"/>
              <a:t>For a lucky few, medication controls their symptoms</a:t>
            </a:r>
            <a:endParaRPr lang="en-US"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971040" y="762000"/>
            <a:ext cx="5201920" cy="3418840"/>
          </a:xfrm>
          <a:prstGeom prst="rect">
            <a:avLst/>
          </a:prstGeom>
        </p:spPr>
      </p:pic>
    </p:spTree>
    <p:extLst>
      <p:ext uri="{BB962C8B-B14F-4D97-AF65-F5344CB8AC3E}">
        <p14:creationId xmlns="" xmlns:p14="http://schemas.microsoft.com/office/powerpoint/2010/main" val="3228252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943600"/>
            <a:ext cx="7391400" cy="1015663"/>
          </a:xfrm>
          <a:prstGeom prst="rect">
            <a:avLst/>
          </a:prstGeom>
          <a:noFill/>
        </p:spPr>
        <p:txBody>
          <a:bodyPr wrap="square" rtlCol="0">
            <a:spAutoFit/>
          </a:bodyPr>
          <a:lstStyle/>
          <a:p>
            <a:r>
              <a:rPr lang="en-US" sz="6000" dirty="0" smtClean="0"/>
              <a:t>Different Medications</a:t>
            </a:r>
            <a:endParaRPr lang="en-US" sz="6000" dirty="0"/>
          </a:p>
        </p:txBody>
      </p:sp>
      <p:pic>
        <p:nvPicPr>
          <p:cNvPr id="3" name="Picture 2" descr="4484438615_8a7f8d86d8_o.jpg"/>
          <p:cNvPicPr>
            <a:picLocks noChangeAspect="1"/>
          </p:cNvPicPr>
          <p:nvPr/>
        </p:nvPicPr>
        <p:blipFill>
          <a:blip r:embed="rId3" cstate="print"/>
          <a:stretch>
            <a:fillRect/>
          </a:stretch>
        </p:blipFill>
        <p:spPr>
          <a:xfrm>
            <a:off x="0" y="0"/>
            <a:ext cx="9144000" cy="6096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28800"/>
            <a:ext cx="2514600" cy="1569660"/>
          </a:xfrm>
          <a:prstGeom prst="rect">
            <a:avLst/>
          </a:prstGeom>
          <a:noFill/>
        </p:spPr>
        <p:txBody>
          <a:bodyPr wrap="square" rtlCol="0">
            <a:spAutoFit/>
          </a:bodyPr>
          <a:lstStyle/>
          <a:p>
            <a:r>
              <a:rPr lang="en-US" sz="4800" dirty="0" smtClean="0"/>
              <a:t>Some work,</a:t>
            </a:r>
            <a:endParaRPr lang="en-US" sz="4800" dirty="0"/>
          </a:p>
        </p:txBody>
      </p:sp>
      <p:pic>
        <p:nvPicPr>
          <p:cNvPr id="3" name="Picture 2" descr="1752089487_e9d8127e83_o.jpg"/>
          <p:cNvPicPr>
            <a:picLocks noChangeAspect="1"/>
          </p:cNvPicPr>
          <p:nvPr/>
        </p:nvPicPr>
        <p:blipFill>
          <a:blip r:embed="rId3" cstate="print"/>
          <a:stretch>
            <a:fillRect/>
          </a:stretch>
        </p:blipFill>
        <p:spPr>
          <a:xfrm>
            <a:off x="2735601" y="0"/>
            <a:ext cx="6408399" cy="557230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419600"/>
            <a:ext cx="4191000" cy="1200329"/>
          </a:xfrm>
          <a:prstGeom prst="rect">
            <a:avLst/>
          </a:prstGeom>
          <a:noFill/>
        </p:spPr>
        <p:txBody>
          <a:bodyPr wrap="square" rtlCol="0">
            <a:spAutoFit/>
          </a:bodyPr>
          <a:lstStyle/>
          <a:p>
            <a:r>
              <a:rPr lang="en-US" sz="7200" dirty="0" smtClean="0"/>
              <a:t>Some fail</a:t>
            </a:r>
            <a:endParaRPr lang="en-US" sz="7200" dirty="0"/>
          </a:p>
        </p:txBody>
      </p:sp>
      <p:pic>
        <p:nvPicPr>
          <p:cNvPr id="3" name="Picture 2" descr="2059598643_c8075fb904.jpg"/>
          <p:cNvPicPr>
            <a:picLocks noChangeAspect="1"/>
          </p:cNvPicPr>
          <p:nvPr/>
        </p:nvPicPr>
        <p:blipFill>
          <a:blip r:embed="rId3" cstate="print"/>
          <a:stretch>
            <a:fillRect/>
          </a:stretch>
        </p:blipFill>
        <p:spPr>
          <a:xfrm>
            <a:off x="6625675" y="-152400"/>
            <a:ext cx="2518325" cy="33528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2400"/>
            <a:ext cx="3657600" cy="4524315"/>
          </a:xfrm>
          <a:prstGeom prst="rect">
            <a:avLst/>
          </a:prstGeom>
          <a:noFill/>
        </p:spPr>
        <p:txBody>
          <a:bodyPr wrap="square" rtlCol="0">
            <a:spAutoFit/>
          </a:bodyPr>
          <a:lstStyle/>
          <a:p>
            <a:r>
              <a:rPr lang="en-US" sz="7200" dirty="0" smtClean="0"/>
              <a:t>Different doses may be needed</a:t>
            </a:r>
            <a:endParaRPr lang="en-US" sz="7200" dirty="0"/>
          </a:p>
        </p:txBody>
      </p:sp>
      <p:pic>
        <p:nvPicPr>
          <p:cNvPr id="3" name="Picture 2" descr="3846819118_41b624fc0b_b.jpg"/>
          <p:cNvPicPr>
            <a:picLocks noChangeAspect="1"/>
          </p:cNvPicPr>
          <p:nvPr/>
        </p:nvPicPr>
        <p:blipFill>
          <a:blip r:embed="rId3" cstate="print"/>
          <a:stretch>
            <a:fillRect/>
          </a:stretch>
        </p:blipFill>
        <p:spPr>
          <a:xfrm>
            <a:off x="3886200" y="-152400"/>
            <a:ext cx="5257800" cy="7010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27546948_60a8812d3b_b.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381000" y="381000"/>
            <a:ext cx="1752600" cy="1569660"/>
          </a:xfrm>
          <a:prstGeom prst="rect">
            <a:avLst/>
          </a:prstGeom>
          <a:noFill/>
        </p:spPr>
        <p:txBody>
          <a:bodyPr wrap="square" rtlCol="0">
            <a:spAutoFit/>
          </a:bodyPr>
          <a:lstStyle/>
          <a:p>
            <a:r>
              <a:rPr lang="en-US" sz="4800" dirty="0" smtClean="0"/>
              <a:t>Split mind, </a:t>
            </a:r>
            <a:endParaRPr lang="en-US" sz="4800" dirty="0"/>
          </a:p>
        </p:txBody>
      </p:sp>
      <p:sp>
        <p:nvSpPr>
          <p:cNvPr id="4" name="TextBox 3"/>
          <p:cNvSpPr txBox="1"/>
          <p:nvPr/>
        </p:nvSpPr>
        <p:spPr>
          <a:xfrm>
            <a:off x="228600" y="3886200"/>
            <a:ext cx="1905000" cy="2308324"/>
          </a:xfrm>
          <a:prstGeom prst="rect">
            <a:avLst/>
          </a:prstGeom>
          <a:noFill/>
        </p:spPr>
        <p:txBody>
          <a:bodyPr wrap="square" rtlCol="0">
            <a:spAutoFit/>
          </a:bodyPr>
          <a:lstStyle/>
          <a:p>
            <a:r>
              <a:rPr lang="en-US" sz="4800" dirty="0"/>
              <a:t>i</a:t>
            </a:r>
            <a:r>
              <a:rPr lang="en-US" sz="4800" dirty="0" smtClean="0"/>
              <a:t>n a split world.</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34780"/>
            <a:ext cx="6248400" cy="523220"/>
          </a:xfrm>
          <a:prstGeom prst="rect">
            <a:avLst/>
          </a:prstGeom>
          <a:noFill/>
        </p:spPr>
        <p:txBody>
          <a:bodyPr wrap="square" rtlCol="0">
            <a:spAutoFit/>
          </a:bodyPr>
          <a:lstStyle/>
          <a:p>
            <a:r>
              <a:rPr lang="en-US" sz="2800" dirty="0" smtClean="0"/>
              <a:t>Sometimes varieties of medications</a:t>
            </a:r>
            <a:endParaRPr lang="en-US" sz="2800" dirty="0"/>
          </a:p>
        </p:txBody>
      </p:sp>
      <p:pic>
        <p:nvPicPr>
          <p:cNvPr id="3" name="Picture 2" descr="305985231_7a55985543_b.jpg"/>
          <p:cNvPicPr>
            <a:picLocks noChangeAspect="1"/>
          </p:cNvPicPr>
          <p:nvPr/>
        </p:nvPicPr>
        <p:blipFill>
          <a:blip r:embed="rId3" cstate="print"/>
          <a:stretch>
            <a:fillRect/>
          </a:stretch>
        </p:blipFill>
        <p:spPr>
          <a:xfrm>
            <a:off x="0" y="-457200"/>
            <a:ext cx="9144000" cy="684014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842337"/>
            <a:ext cx="8077200" cy="1015663"/>
          </a:xfrm>
          <a:prstGeom prst="rect">
            <a:avLst/>
          </a:prstGeom>
          <a:noFill/>
        </p:spPr>
        <p:txBody>
          <a:bodyPr wrap="square" rtlCol="0">
            <a:spAutoFit/>
          </a:bodyPr>
          <a:lstStyle/>
          <a:p>
            <a:r>
              <a:rPr lang="en-US" sz="6000" dirty="0" smtClean="0"/>
              <a:t>Each case is different</a:t>
            </a:r>
            <a:endParaRPr lang="en-US" sz="6000" dirty="0"/>
          </a:p>
        </p:txBody>
      </p:sp>
      <p:pic>
        <p:nvPicPr>
          <p:cNvPr id="3" name="Picture 2" descr="483238384_e79ec5e569_b.jpg"/>
          <p:cNvPicPr>
            <a:picLocks noChangeAspect="1"/>
          </p:cNvPicPr>
          <p:nvPr/>
        </p:nvPicPr>
        <p:blipFill>
          <a:blip r:embed="rId3" cstate="print"/>
          <a:stretch>
            <a:fillRect/>
          </a:stretch>
        </p:blipFill>
        <p:spPr>
          <a:xfrm>
            <a:off x="1219200" y="0"/>
            <a:ext cx="7924800" cy="602872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4038600" cy="4524315"/>
          </a:xfrm>
          <a:prstGeom prst="rect">
            <a:avLst/>
          </a:prstGeom>
          <a:noFill/>
        </p:spPr>
        <p:txBody>
          <a:bodyPr wrap="square" rtlCol="0">
            <a:spAutoFit/>
          </a:bodyPr>
          <a:lstStyle/>
          <a:p>
            <a:r>
              <a:rPr lang="en-US" sz="7200" dirty="0" smtClean="0"/>
              <a:t>No treatment is the same</a:t>
            </a:r>
            <a:endParaRPr lang="en-US" sz="7200" dirty="0"/>
          </a:p>
        </p:txBody>
      </p:sp>
      <p:pic>
        <p:nvPicPr>
          <p:cNvPr id="3" name="Picture 2" descr="262522417_e005c0e2f1_b.jpg"/>
          <p:cNvPicPr>
            <a:picLocks noChangeAspect="1"/>
          </p:cNvPicPr>
          <p:nvPr/>
        </p:nvPicPr>
        <p:blipFill>
          <a:blip r:embed="rId3" cstate="print"/>
          <a:stretch>
            <a:fillRect/>
          </a:stretch>
        </p:blipFill>
        <p:spPr>
          <a:xfrm>
            <a:off x="4000500" y="0"/>
            <a:ext cx="5143500" cy="6858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19800"/>
            <a:ext cx="6629400" cy="707886"/>
          </a:xfrm>
          <a:prstGeom prst="rect">
            <a:avLst/>
          </a:prstGeom>
          <a:noFill/>
        </p:spPr>
        <p:txBody>
          <a:bodyPr wrap="square" rtlCol="0">
            <a:spAutoFit/>
          </a:bodyPr>
          <a:lstStyle/>
          <a:p>
            <a:r>
              <a:rPr lang="en-US" sz="4000" dirty="0" smtClean="0"/>
              <a:t>No reaction is the same</a:t>
            </a:r>
            <a:endParaRPr lang="en-US" sz="4000" dirty="0"/>
          </a:p>
        </p:txBody>
      </p:sp>
      <p:pic>
        <p:nvPicPr>
          <p:cNvPr id="3" name="Picture 2" descr="368968137_049c28ec35_z.jpg"/>
          <p:cNvPicPr>
            <a:picLocks noChangeAspect="1"/>
          </p:cNvPicPr>
          <p:nvPr/>
        </p:nvPicPr>
        <p:blipFill>
          <a:blip r:embed="rId3" cstate="print"/>
          <a:stretch>
            <a:fillRect/>
          </a:stretch>
        </p:blipFill>
        <p:spPr>
          <a:xfrm>
            <a:off x="1600200" y="-152400"/>
            <a:ext cx="5852160" cy="585216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533400"/>
            <a:ext cx="3276600" cy="707886"/>
          </a:xfrm>
          <a:prstGeom prst="rect">
            <a:avLst/>
          </a:prstGeom>
          <a:noFill/>
        </p:spPr>
        <p:txBody>
          <a:bodyPr wrap="square" rtlCol="0">
            <a:spAutoFit/>
          </a:bodyPr>
          <a:lstStyle/>
          <a:p>
            <a:r>
              <a:rPr lang="en-US" sz="4000" dirty="0" smtClean="0"/>
              <a:t>everyone</a:t>
            </a:r>
            <a:endParaRPr lang="en-US" sz="4000" dirty="0"/>
          </a:p>
        </p:txBody>
      </p:sp>
      <p:sp>
        <p:nvSpPr>
          <p:cNvPr id="3" name="TextBox 2"/>
          <p:cNvSpPr txBox="1"/>
          <p:nvPr/>
        </p:nvSpPr>
        <p:spPr>
          <a:xfrm>
            <a:off x="3733800" y="3048000"/>
            <a:ext cx="1371600" cy="707886"/>
          </a:xfrm>
          <a:prstGeom prst="rect">
            <a:avLst/>
          </a:prstGeom>
          <a:noFill/>
        </p:spPr>
        <p:txBody>
          <a:bodyPr wrap="square" rtlCol="0">
            <a:spAutoFit/>
          </a:bodyPr>
          <a:lstStyle/>
          <a:p>
            <a:r>
              <a:rPr lang="en-US" sz="4000" dirty="0" smtClean="0"/>
              <a:t>is</a:t>
            </a:r>
            <a:endParaRPr lang="en-US" sz="4000" dirty="0"/>
          </a:p>
        </p:txBody>
      </p:sp>
      <p:sp>
        <p:nvSpPr>
          <p:cNvPr id="4" name="TextBox 3"/>
          <p:cNvSpPr txBox="1"/>
          <p:nvPr/>
        </p:nvSpPr>
        <p:spPr>
          <a:xfrm>
            <a:off x="4267200" y="5288340"/>
            <a:ext cx="4724400" cy="1569660"/>
          </a:xfrm>
          <a:prstGeom prst="rect">
            <a:avLst/>
          </a:prstGeom>
          <a:noFill/>
        </p:spPr>
        <p:txBody>
          <a:bodyPr wrap="square" rtlCol="0">
            <a:spAutoFit/>
          </a:bodyPr>
          <a:lstStyle/>
          <a:p>
            <a:r>
              <a:rPr lang="en-US" sz="9600" dirty="0" smtClean="0">
                <a:solidFill>
                  <a:schemeClr val="accent6">
                    <a:lumMod val="75000"/>
                  </a:schemeClr>
                </a:solidFill>
              </a:rPr>
              <a:t>different</a:t>
            </a:r>
            <a:endParaRPr lang="en-US" sz="96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586392049_15390f139d_b.jpg"/>
          <p:cNvPicPr>
            <a:picLocks noChangeAspect="1"/>
          </p:cNvPicPr>
          <p:nvPr/>
        </p:nvPicPr>
        <p:blipFill>
          <a:blip r:embed="rId3" cstate="print"/>
          <a:stretch>
            <a:fillRect/>
          </a:stretch>
        </p:blipFill>
        <p:spPr>
          <a:xfrm>
            <a:off x="1836412" y="0"/>
            <a:ext cx="7307588" cy="6858000"/>
          </a:xfrm>
          <a:prstGeom prst="rect">
            <a:avLst/>
          </a:prstGeom>
        </p:spPr>
      </p:pic>
      <p:sp>
        <p:nvSpPr>
          <p:cNvPr id="3" name="TextBox 2"/>
          <p:cNvSpPr txBox="1"/>
          <p:nvPr/>
        </p:nvSpPr>
        <p:spPr>
          <a:xfrm>
            <a:off x="0" y="1524000"/>
            <a:ext cx="1295400" cy="381000"/>
          </a:xfrm>
          <a:prstGeom prst="rect">
            <a:avLst/>
          </a:prstGeom>
          <a:noFill/>
        </p:spPr>
        <p:txBody>
          <a:bodyPr wrap="square" rtlCol="0">
            <a:spAutoFit/>
          </a:bodyPr>
          <a:lstStyle/>
          <a:p>
            <a:r>
              <a:rPr lang="en-US" dirty="0" smtClean="0"/>
              <a:t>Slow.</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9760890_dbce9e74f0_b.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800600" y="914400"/>
            <a:ext cx="3657600" cy="369332"/>
          </a:xfrm>
          <a:prstGeom prst="rect">
            <a:avLst/>
          </a:prstGeom>
          <a:noFill/>
        </p:spPr>
        <p:txBody>
          <a:bodyPr wrap="square" rtlCol="0">
            <a:spAutoFit/>
          </a:bodyPr>
          <a:lstStyle/>
          <a:p>
            <a:r>
              <a:rPr lang="en-US" dirty="0" smtClean="0"/>
              <a:t>Watching Themselves live.</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35374746_9420358093_z.jpg"/>
          <p:cNvPicPr>
            <a:picLocks noChangeAspect="1"/>
          </p:cNvPicPr>
          <p:nvPr/>
        </p:nvPicPr>
        <p:blipFill>
          <a:blip r:embed="rId3" cstate="print"/>
          <a:stretch>
            <a:fillRect/>
          </a:stretch>
        </p:blipFill>
        <p:spPr>
          <a:xfrm>
            <a:off x="3124200" y="1005840"/>
            <a:ext cx="5852160" cy="5852160"/>
          </a:xfrm>
          <a:prstGeom prst="rect">
            <a:avLst/>
          </a:prstGeom>
        </p:spPr>
      </p:pic>
      <p:sp>
        <p:nvSpPr>
          <p:cNvPr id="3" name="TextBox 2"/>
          <p:cNvSpPr txBox="1"/>
          <p:nvPr/>
        </p:nvSpPr>
        <p:spPr>
          <a:xfrm>
            <a:off x="144192" y="395068"/>
            <a:ext cx="4885007" cy="769441"/>
          </a:xfrm>
          <a:prstGeom prst="rect">
            <a:avLst/>
          </a:prstGeom>
          <a:noFill/>
        </p:spPr>
        <p:txBody>
          <a:bodyPr wrap="square" rtlCol="0">
            <a:spAutoFit/>
          </a:bodyPr>
          <a:lstStyle/>
          <a:p>
            <a:r>
              <a:rPr lang="en-US" sz="4400" dirty="0" smtClean="0"/>
              <a:t>Inescapable voices</a:t>
            </a:r>
            <a:endParaRPr 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46927209_27df255f48_b.jpg"/>
          <p:cNvPicPr>
            <a:picLocks noChangeAspect="1"/>
          </p:cNvPicPr>
          <p:nvPr/>
        </p:nvPicPr>
        <p:blipFill>
          <a:blip r:embed="rId3" cstate="print"/>
          <a:stretch>
            <a:fillRect/>
          </a:stretch>
        </p:blipFill>
        <p:spPr>
          <a:xfrm>
            <a:off x="2438400" y="1173140"/>
            <a:ext cx="6705600" cy="5684859"/>
          </a:xfrm>
          <a:prstGeom prst="rect">
            <a:avLst/>
          </a:prstGeom>
        </p:spPr>
      </p:pic>
      <p:sp>
        <p:nvSpPr>
          <p:cNvPr id="3" name="TextBox 2"/>
          <p:cNvSpPr txBox="1"/>
          <p:nvPr/>
        </p:nvSpPr>
        <p:spPr>
          <a:xfrm>
            <a:off x="228600" y="0"/>
            <a:ext cx="7848600" cy="923330"/>
          </a:xfrm>
          <a:prstGeom prst="rect">
            <a:avLst/>
          </a:prstGeom>
          <a:noFill/>
        </p:spPr>
        <p:txBody>
          <a:bodyPr wrap="square" rtlCol="0">
            <a:spAutoFit/>
          </a:bodyPr>
          <a:lstStyle/>
          <a:p>
            <a:r>
              <a:rPr lang="en-US" sz="5400" dirty="0" smtClean="0"/>
              <a:t>A fantasy world</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62379864_b046918611.jpg"/>
          <p:cNvPicPr>
            <a:picLocks noChangeAspect="1"/>
          </p:cNvPicPr>
          <p:nvPr/>
        </p:nvPicPr>
        <p:blipFill>
          <a:blip r:embed="rId3" cstate="print"/>
          <a:stretch>
            <a:fillRect/>
          </a:stretch>
        </p:blipFill>
        <p:spPr>
          <a:xfrm>
            <a:off x="0" y="-6865"/>
            <a:ext cx="4572000" cy="6864865"/>
          </a:xfrm>
          <a:prstGeom prst="rect">
            <a:avLst/>
          </a:prstGeom>
        </p:spPr>
      </p:pic>
      <p:sp>
        <p:nvSpPr>
          <p:cNvPr id="3" name="TextBox 2"/>
          <p:cNvSpPr txBox="1"/>
          <p:nvPr/>
        </p:nvSpPr>
        <p:spPr>
          <a:xfrm>
            <a:off x="5105400" y="304800"/>
            <a:ext cx="3200400" cy="3416320"/>
          </a:xfrm>
          <a:prstGeom prst="rect">
            <a:avLst/>
          </a:prstGeom>
          <a:noFill/>
        </p:spPr>
        <p:txBody>
          <a:bodyPr wrap="square" rtlCol="0">
            <a:spAutoFit/>
          </a:bodyPr>
          <a:lstStyle/>
          <a:p>
            <a:r>
              <a:rPr lang="en-US" sz="7200" dirty="0" smtClean="0"/>
              <a:t>Unable to get away</a:t>
            </a:r>
            <a:endParaRPr lang="en-US"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94910592_f9eb032e9a_b.jpg"/>
          <p:cNvPicPr>
            <a:picLocks noChangeAspect="1"/>
          </p:cNvPicPr>
          <p:nvPr/>
        </p:nvPicPr>
        <p:blipFill>
          <a:blip r:embed="rId3" cstate="print"/>
          <a:srcRect t="12500" b="8333"/>
          <a:stretch>
            <a:fillRect/>
          </a:stretch>
        </p:blipFill>
        <p:spPr>
          <a:xfrm>
            <a:off x="0" y="0"/>
            <a:ext cx="9144000" cy="7239000"/>
          </a:xfrm>
          <a:prstGeom prst="rect">
            <a:avLst/>
          </a:prstGeom>
        </p:spPr>
      </p:pic>
      <p:sp>
        <p:nvSpPr>
          <p:cNvPr id="3" name="TextBox 2"/>
          <p:cNvSpPr txBox="1"/>
          <p:nvPr/>
        </p:nvSpPr>
        <p:spPr>
          <a:xfrm>
            <a:off x="4114800" y="6088559"/>
            <a:ext cx="5029200" cy="769441"/>
          </a:xfrm>
          <a:prstGeom prst="rect">
            <a:avLst/>
          </a:prstGeom>
          <a:noFill/>
        </p:spPr>
        <p:txBody>
          <a:bodyPr wrap="square" rtlCol="0">
            <a:spAutoFit/>
          </a:bodyPr>
          <a:lstStyle/>
          <a:p>
            <a:r>
              <a:rPr lang="en-US" sz="4400" dirty="0" smtClean="0">
                <a:solidFill>
                  <a:schemeClr val="bg1">
                    <a:lumMod val="95000"/>
                    <a:lumOff val="5000"/>
                  </a:schemeClr>
                </a:solidFill>
              </a:rPr>
              <a:t>Clouded by voices</a:t>
            </a:r>
            <a:endParaRPr lang="en-US" sz="4400" dirty="0">
              <a:solidFill>
                <a:schemeClr val="bg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34943701_a95379af30_b (1).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0" y="0"/>
            <a:ext cx="2743200" cy="1323439"/>
          </a:xfrm>
          <a:prstGeom prst="rect">
            <a:avLst/>
          </a:prstGeom>
          <a:noFill/>
        </p:spPr>
        <p:txBody>
          <a:bodyPr wrap="square" rtlCol="0">
            <a:spAutoFit/>
          </a:bodyPr>
          <a:lstStyle/>
          <a:p>
            <a:r>
              <a:rPr lang="en-US" sz="4000" dirty="0" smtClean="0"/>
              <a:t>Nonexistent people</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990600"/>
            <a:ext cx="1861343" cy="1015663"/>
          </a:xfrm>
          <a:prstGeom prst="rect">
            <a:avLst/>
          </a:prstGeom>
          <a:noFill/>
        </p:spPr>
        <p:txBody>
          <a:bodyPr wrap="none" rtlCol="0">
            <a:spAutoFit/>
          </a:bodyPr>
          <a:lstStyle/>
          <a:p>
            <a:r>
              <a:rPr lang="en-US" sz="6000" dirty="0" smtClean="0"/>
              <a:t>Crazy</a:t>
            </a:r>
            <a:endParaRPr lang="en-US" sz="6000" dirty="0"/>
          </a:p>
        </p:txBody>
      </p:sp>
      <p:sp>
        <p:nvSpPr>
          <p:cNvPr id="4" name="TextBox 3"/>
          <p:cNvSpPr txBox="1"/>
          <p:nvPr/>
        </p:nvSpPr>
        <p:spPr>
          <a:xfrm>
            <a:off x="5334000" y="4800600"/>
            <a:ext cx="3810000" cy="1107996"/>
          </a:xfrm>
          <a:prstGeom prst="rect">
            <a:avLst/>
          </a:prstGeom>
          <a:noFill/>
        </p:spPr>
        <p:txBody>
          <a:bodyPr wrap="square" rtlCol="0">
            <a:spAutoFit/>
          </a:bodyPr>
          <a:lstStyle/>
          <a:p>
            <a:r>
              <a:rPr lang="en-US" sz="6600" dirty="0"/>
              <a:t>D</a:t>
            </a:r>
            <a:r>
              <a:rPr lang="en-US" sz="6600" dirty="0" smtClean="0"/>
              <a:t>ifferent</a:t>
            </a:r>
            <a:endParaRPr lang="en-US" sz="6600" dirty="0"/>
          </a:p>
        </p:txBody>
      </p:sp>
    </p:spTree>
    <p:extLst>
      <p:ext uri="{BB962C8B-B14F-4D97-AF65-F5344CB8AC3E}">
        <p14:creationId xmlns="" xmlns:p14="http://schemas.microsoft.com/office/powerpoint/2010/main" val="37933727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5536</TotalTime>
  <Words>1442</Words>
  <Application>Microsoft Office PowerPoint</Application>
  <PresentationFormat>On-screen Show (4:3)</PresentationFormat>
  <Paragraphs>183</Paragraphs>
  <Slides>37</Slides>
  <Notes>35</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Technology Department</dc:creator>
  <cp:lastModifiedBy>Technology Department</cp:lastModifiedBy>
  <cp:revision>55</cp:revision>
  <dcterms:created xsi:type="dcterms:W3CDTF">2011-12-06T13:18:19Z</dcterms:created>
  <dcterms:modified xsi:type="dcterms:W3CDTF">2011-12-20T14:14:48Z</dcterms:modified>
</cp:coreProperties>
</file>